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0" r:id="rId4"/>
    <p:sldId id="261" r:id="rId5"/>
    <p:sldId id="295" r:id="rId6"/>
    <p:sldId id="296" r:id="rId7"/>
    <p:sldId id="297" r:id="rId8"/>
    <p:sldId id="262" r:id="rId9"/>
    <p:sldId id="298" r:id="rId10"/>
    <p:sldId id="299" r:id="rId11"/>
    <p:sldId id="301" r:id="rId12"/>
    <p:sldId id="30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7" d="100"/>
          <a:sy n="77" d="100"/>
        </p:scale>
        <p:origin x="9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97" cy="4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defTabSz="91431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53" y="0"/>
            <a:ext cx="2971697" cy="4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91431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552"/>
            <a:ext cx="2971697" cy="4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defTabSz="91431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91431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99F2122-CE0E-4214-B78C-E51B120DD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0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753" y="0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D8A985AD-F5D8-4968-85B6-16B4C98010AB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84" tIns="44792" rIns="89584" bIns="4479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0" y="4342777"/>
            <a:ext cx="5487640" cy="4115111"/>
          </a:xfrm>
          <a:prstGeom prst="rect">
            <a:avLst/>
          </a:prstGeom>
        </p:spPr>
        <p:txBody>
          <a:bodyPr vert="horz" lIns="89584" tIns="44792" rIns="89584" bIns="4479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552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66437F5C-1D78-48A2-A6E7-B2D6CEC86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52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E51D78-B986-46EF-84F7-AC6BC32FBAF4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5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3225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8938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2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163" y="304800"/>
            <a:ext cx="2146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99C69D-4388-46BB-BBA6-A98C46425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44FA-904A-4974-B289-4681E3490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4543-434B-493B-9201-F4F6A631D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AA8DF-361E-4E85-B9C7-6C2E83BFB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8A56C-8794-4F4C-82BA-109ED559C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E88D-AA51-483E-BC77-46D235D45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13A4-8A4A-4315-9726-5BFB7EC10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362F-8CB3-4BE3-877A-A3D21AE24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60A3-5D77-4583-B489-31F4AD603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1E6E-54D1-4162-9F44-FC2DFA79B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0813-4D17-43DC-A342-BC546FFF2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08D0FB98-0627-4E33-AE4B-2F840E4A0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3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032" name="Picture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0700" y="5867400"/>
            <a:ext cx="1816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rgbClr val="FFCC00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hildcareawar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696200" cy="2209800"/>
          </a:xfrm>
        </p:spPr>
        <p:txBody>
          <a:bodyPr/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848600" cy="2286000"/>
          </a:xfrm>
        </p:spPr>
        <p:txBody>
          <a:bodyPr/>
          <a:lstStyle/>
          <a:p>
            <a:r>
              <a:rPr lang="en-US" sz="6000" dirty="0" smtClean="0"/>
              <a:t>Criminal Background Clearances and Federal Rap Back</a:t>
            </a:r>
          </a:p>
          <a:p>
            <a:r>
              <a:rPr lang="en-US" sz="2400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Billing Invoice and W-9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1828801"/>
            <a:ext cx="3081966" cy="396438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1981200"/>
            <a:ext cx="3492742" cy="4302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Customer Service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b="1" dirty="0" smtClean="0">
              <a:solidFill>
                <a:srgbClr val="C00000"/>
              </a:solidFill>
              <a:latin typeface="Baskerville Old Face" pitchFamily="18" charset="0"/>
            </a:endParaRPr>
          </a:p>
          <a:p>
            <a:pPr marL="0" lv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b="1" dirty="0">
              <a:solidFill>
                <a:srgbClr val="C00000"/>
              </a:solidFill>
              <a:latin typeface="Baskerville Old Face" pitchFamily="18" charset="0"/>
            </a:endParaRPr>
          </a:p>
          <a:p>
            <a:pPr marL="0" lv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Baskerville Old Face" pitchFamily="18" charset="0"/>
              </a:rPr>
              <a:t>Criminal 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Justice Information Systems</a:t>
            </a:r>
          </a:p>
          <a:p>
            <a:pPr marL="0" lv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Central Repository</a:t>
            </a:r>
          </a:p>
          <a:p>
            <a:pPr marL="0" lv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C00000"/>
              </a:solidFill>
              <a:latin typeface="Baskerville Old Face" pitchFamily="18" charset="0"/>
            </a:endParaRPr>
          </a:p>
          <a:p>
            <a:pPr marL="0" lv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Baskerville Old Face" pitchFamily="18" charset="0"/>
              </a:rPr>
              <a:t>410 764-4501</a:t>
            </a:r>
          </a:p>
          <a:p>
            <a:pPr marL="0" lv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Baskerville Old Face" pitchFamily="18" charset="0"/>
              </a:rPr>
              <a:t>1-888 795-0011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Questions….</a:t>
            </a:r>
            <a:endParaRPr lang="en-US"/>
          </a:p>
        </p:txBody>
      </p:sp>
      <p:sp>
        <p:nvSpPr>
          <p:cNvPr id="3" name="AutoShape 4" descr="Image result for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0"/>
            <a:ext cx="5629276" cy="28146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Rap Back?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It is a background screening database and service offered by the Federal government used to provide notifications of criminal activity to the requesting agencies.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must be fingerprinted?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Anyone that has supervisory responsibilities of children in child care.</a:t>
            </a:r>
          </a:p>
          <a:p>
            <a:r>
              <a:rPr lang="en-US" dirty="0" smtClean="0"/>
              <a:t>Providers, Co-providers, Additional Adults</a:t>
            </a:r>
          </a:p>
          <a:p>
            <a:r>
              <a:rPr lang="en-US" dirty="0" smtClean="0"/>
              <a:t>Residents of Family and Large Family Child Cares (over 18)</a:t>
            </a:r>
          </a:p>
          <a:p>
            <a:r>
              <a:rPr lang="en-US" dirty="0" smtClean="0"/>
              <a:t>Substitutes</a:t>
            </a:r>
          </a:p>
          <a:p>
            <a:r>
              <a:rPr lang="en-US" dirty="0" smtClean="0"/>
              <a:t>Staff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When should I get fingerprinted?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5908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Facility/Provider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Prints</a:t>
                      </a:r>
                      <a:r>
                        <a:rPr lang="en-US" baseline="0" dirty="0" smtClean="0"/>
                        <a:t> by: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Invoice</a:t>
                      </a:r>
                      <a:r>
                        <a:rPr lang="en-US" baseline="0" dirty="0" smtClean="0"/>
                        <a:t> Due: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A-D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12/1/17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2/1/18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E-J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2/1/18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4/1/18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K-Q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4/1/18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6/1/18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R-U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6/1/18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8/1/18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V-Z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8/1/18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10/1/18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Where can I get printed?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Criminal Justice Information System at Reisterstown Road Plaza</a:t>
            </a:r>
          </a:p>
          <a:p>
            <a:r>
              <a:rPr lang="en-US" dirty="0" smtClean="0"/>
              <a:t>MVA locations</a:t>
            </a:r>
          </a:p>
          <a:p>
            <a:r>
              <a:rPr lang="en-US" dirty="0" smtClean="0"/>
              <a:t>Private Vendors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What forms do I need?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581400" cy="4419600"/>
          </a:xfrm>
        </p:spPr>
        <p:txBody>
          <a:bodyPr/>
          <a:lstStyle/>
          <a:p>
            <a:r>
              <a:rPr lang="en-US" dirty="0" smtClean="0"/>
              <a:t>Live Scan Form</a:t>
            </a:r>
          </a:p>
          <a:p>
            <a:r>
              <a:rPr lang="en-US" dirty="0" smtClean="0"/>
              <a:t>Centers and Large Family will need to add their authorization number next to the preprinted OCC number.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981200"/>
            <a:ext cx="4643832" cy="34015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Additional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4765" y="1981200"/>
            <a:ext cx="4038600" cy="4302125"/>
          </a:xfrm>
        </p:spPr>
        <p:txBody>
          <a:bodyPr/>
          <a:lstStyle/>
          <a:p>
            <a:r>
              <a:rPr lang="en-US" dirty="0" smtClean="0"/>
              <a:t>Privacy Rights Form</a:t>
            </a:r>
          </a:p>
          <a:p>
            <a:r>
              <a:rPr lang="en-US" dirty="0" smtClean="0"/>
              <a:t>Everyone who is printed needs to sign this form and return to the OCC.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994452"/>
            <a:ext cx="3265130" cy="4302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sz="3200" dirty="0" smtClean="0"/>
              <a:t>Out of State Residents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    </a:t>
            </a:r>
          </a:p>
          <a:p>
            <a:r>
              <a:rPr lang="en-US" sz="2400" dirty="0" smtClean="0"/>
              <a:t>If you currently or have in the last 5 years lived in another state then you must have </a:t>
            </a:r>
            <a:r>
              <a:rPr lang="en-US" sz="2400" dirty="0" smtClean="0"/>
              <a:t>a criminal </a:t>
            </a:r>
            <a:r>
              <a:rPr lang="en-US" sz="2400" dirty="0" smtClean="0"/>
              <a:t>background clearance for that state.</a:t>
            </a:r>
          </a:p>
          <a:p>
            <a:r>
              <a:rPr lang="en-US" sz="2400" dirty="0" smtClean="0"/>
              <a:t>You must also contact the Department of Social Services for that state and request a Child Protective History clearance.</a:t>
            </a:r>
          </a:p>
          <a:p>
            <a:r>
              <a:rPr lang="en-US" sz="2400" dirty="0" smtClean="0">
                <a:hlinkClick r:id="rId2"/>
              </a:rPr>
              <a:t>Http://childcareaware.org</a:t>
            </a:r>
            <a:r>
              <a:rPr lang="en-US" sz="2400" dirty="0" smtClean="0"/>
              <a:t> provides information for criminal background clearances and child protective services for every state.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000" dirty="0" smtClean="0"/>
              <a:t>		</a:t>
            </a:r>
          </a:p>
          <a:p>
            <a:pPr>
              <a:buNone/>
            </a:pPr>
            <a:r>
              <a:rPr lang="en-US" sz="2000" dirty="0" smtClean="0"/>
              <a:t>			</a:t>
            </a:r>
          </a:p>
          <a:p>
            <a:pPr>
              <a:buNone/>
            </a:pPr>
            <a:r>
              <a:rPr lang="en-US" sz="2000" dirty="0" smtClean="0"/>
              <a:t>		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How do I get reimbursed?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Complete and submit the billing invoice.</a:t>
            </a:r>
          </a:p>
          <a:p>
            <a:r>
              <a:rPr lang="en-US" sz="2800" dirty="0" smtClean="0"/>
              <a:t>One per provider or facility.</a:t>
            </a:r>
          </a:p>
          <a:p>
            <a:r>
              <a:rPr lang="en-US" sz="2800" dirty="0" smtClean="0"/>
              <a:t>Attach an employee roster (Centers and Large Family homes)</a:t>
            </a:r>
          </a:p>
          <a:p>
            <a:r>
              <a:rPr lang="en-US" sz="2800" dirty="0" smtClean="0"/>
              <a:t>Attach the receipts for everyone that was printed.</a:t>
            </a:r>
          </a:p>
          <a:p>
            <a:r>
              <a:rPr lang="en-US" sz="2800" dirty="0" smtClean="0"/>
              <a:t>Complete and attach the W-9</a:t>
            </a:r>
          </a:p>
          <a:p>
            <a:r>
              <a:rPr lang="en-US" sz="2800" dirty="0" smtClean="0"/>
              <a:t>Submit these by the deadline.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SDE PowerPoint Template">
  <a:themeElements>
    <a:clrScheme name="MSDE PowerPoint Template 12">
      <a:dk1>
        <a:srgbClr val="000000"/>
      </a:dk1>
      <a:lt1>
        <a:srgbClr val="FFFFFF"/>
      </a:lt1>
      <a:dk2>
        <a:srgbClr val="420000"/>
      </a:dk2>
      <a:lt2>
        <a:srgbClr val="000000"/>
      </a:lt2>
      <a:accent1>
        <a:srgbClr val="CCCC00"/>
      </a:accent1>
      <a:accent2>
        <a:srgbClr val="F7D43F"/>
      </a:accent2>
      <a:accent3>
        <a:srgbClr val="FFFFFF"/>
      </a:accent3>
      <a:accent4>
        <a:srgbClr val="000000"/>
      </a:accent4>
      <a:accent5>
        <a:srgbClr val="E2E2AA"/>
      </a:accent5>
      <a:accent6>
        <a:srgbClr val="E0C038"/>
      </a:accent6>
      <a:hlink>
        <a:srgbClr val="996633"/>
      </a:hlink>
      <a:folHlink>
        <a:srgbClr val="993300"/>
      </a:folHlink>
    </a:clrScheme>
    <a:fontScheme name="MSDE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DE PowerPoint Templa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10">
        <a:dk1>
          <a:srgbClr val="000000"/>
        </a:dk1>
        <a:lt1>
          <a:srgbClr val="FFFFFF"/>
        </a:lt1>
        <a:dk2>
          <a:srgbClr val="420000"/>
        </a:dk2>
        <a:lt2>
          <a:srgbClr val="000000"/>
        </a:lt2>
        <a:accent1>
          <a:srgbClr val="CCCC00"/>
        </a:accent1>
        <a:accent2>
          <a:srgbClr val="F4E30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DDCE0A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11">
        <a:dk1>
          <a:srgbClr val="000000"/>
        </a:dk1>
        <a:lt1>
          <a:srgbClr val="FFFFFF"/>
        </a:lt1>
        <a:dk2>
          <a:srgbClr val="420000"/>
        </a:dk2>
        <a:lt2>
          <a:srgbClr val="000000"/>
        </a:lt2>
        <a:accent1>
          <a:srgbClr val="CCCC00"/>
        </a:accent1>
        <a:accent2>
          <a:srgbClr val="F7F23F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E0DB38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12">
        <a:dk1>
          <a:srgbClr val="000000"/>
        </a:dk1>
        <a:lt1>
          <a:srgbClr val="FFFFFF"/>
        </a:lt1>
        <a:dk2>
          <a:srgbClr val="420000"/>
        </a:dk2>
        <a:lt2>
          <a:srgbClr val="000000"/>
        </a:lt2>
        <a:accent1>
          <a:srgbClr val="CCCC00"/>
        </a:accent1>
        <a:accent2>
          <a:srgbClr val="F7D43F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E0C038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332</Words>
  <Application>Microsoft Office PowerPoint</Application>
  <PresentationFormat>On-screen Show (4:3)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Baskerville Old Face</vt:lpstr>
      <vt:lpstr>Calibri</vt:lpstr>
      <vt:lpstr>Times New Roman</vt:lpstr>
      <vt:lpstr>Wingdings</vt:lpstr>
      <vt:lpstr>MSDE PowerPoint Template</vt:lpstr>
      <vt:lpstr> </vt:lpstr>
      <vt:lpstr>What is Rap Back?</vt:lpstr>
      <vt:lpstr>Who must be fingerprinted?</vt:lpstr>
      <vt:lpstr>When should I get fingerprinted?</vt:lpstr>
      <vt:lpstr>  Where can I get printed?</vt:lpstr>
      <vt:lpstr>  What forms do I need?</vt:lpstr>
      <vt:lpstr>  Additional Form</vt:lpstr>
      <vt:lpstr>Out of State Residents</vt:lpstr>
      <vt:lpstr>    How do I get reimbursed?</vt:lpstr>
      <vt:lpstr>    Billing Invoice and W-9</vt:lpstr>
      <vt:lpstr>   Customer Service Information</vt:lpstr>
      <vt:lpstr>       Questions….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State  Department of Education</dc:title>
  <dc:creator>cwells</dc:creator>
  <cp:lastModifiedBy>Sherry Tsigounis</cp:lastModifiedBy>
  <cp:revision>79</cp:revision>
  <cp:lastPrinted>2017-11-13T13:08:53Z</cp:lastPrinted>
  <dcterms:created xsi:type="dcterms:W3CDTF">2014-07-10T16:11:58Z</dcterms:created>
  <dcterms:modified xsi:type="dcterms:W3CDTF">2017-11-15T19:33:43Z</dcterms:modified>
</cp:coreProperties>
</file>